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7" r:id="rId6"/>
    <p:sldId id="270" r:id="rId7"/>
    <p:sldId id="271" r:id="rId8"/>
    <p:sldId id="269"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68" r:id="rId23"/>
    <p:sldId id="285"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1B15-1353-4C5C-B8E2-7834EBF1AD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A5B2C4-BA6C-4B2B-84A0-AEF27A24D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3B7A9A-D71C-49C2-8B71-3451BC4EFBD2}"/>
              </a:ext>
            </a:extLst>
          </p:cNvPr>
          <p:cNvSpPr>
            <a:spLocks noGrp="1"/>
          </p:cNvSpPr>
          <p:nvPr>
            <p:ph type="dt" sz="half" idx="10"/>
          </p:nvPr>
        </p:nvSpPr>
        <p:spPr/>
        <p:txBody>
          <a:bodyPr/>
          <a:lstStyle/>
          <a:p>
            <a:fld id="{DE74C4DA-ADE0-4FF0-BA98-CD50FECD1E1E}" type="datetimeFigureOut">
              <a:rPr lang="en-US" smtClean="0"/>
              <a:t>4/19/2022</a:t>
            </a:fld>
            <a:endParaRPr lang="en-US"/>
          </a:p>
        </p:txBody>
      </p:sp>
      <p:sp>
        <p:nvSpPr>
          <p:cNvPr id="5" name="Footer Placeholder 4">
            <a:extLst>
              <a:ext uri="{FF2B5EF4-FFF2-40B4-BE49-F238E27FC236}">
                <a16:creationId xmlns:a16="http://schemas.microsoft.com/office/drawing/2014/main" id="{41214BB8-5112-44E9-B1E9-E65D1967D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F0528-C4B3-4F1C-B124-9AE4B6AC7FD7}"/>
              </a:ext>
            </a:extLst>
          </p:cNvPr>
          <p:cNvSpPr>
            <a:spLocks noGrp="1"/>
          </p:cNvSpPr>
          <p:nvPr>
            <p:ph type="sldNum" sz="quarter" idx="12"/>
          </p:nvPr>
        </p:nvSpPr>
        <p:spPr/>
        <p:txBody>
          <a:bodyPr/>
          <a:lstStyle/>
          <a:p>
            <a:fld id="{4B291067-0F1E-474D-9BE5-38FF84CEF38D}" type="slidenum">
              <a:rPr lang="en-US" smtClean="0"/>
              <a:t>‹#›</a:t>
            </a:fld>
            <a:endParaRPr lang="en-US"/>
          </a:p>
        </p:txBody>
      </p:sp>
    </p:spTree>
    <p:extLst>
      <p:ext uri="{BB962C8B-B14F-4D97-AF65-F5344CB8AC3E}">
        <p14:creationId xmlns:p14="http://schemas.microsoft.com/office/powerpoint/2010/main" val="1546520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8A89D-1872-4C65-A7D4-6D0A09CECE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74F4CD-B01F-4D77-8F55-C23046D182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ACD42-1CA9-4672-93C5-0CFA65FC83EA}"/>
              </a:ext>
            </a:extLst>
          </p:cNvPr>
          <p:cNvSpPr>
            <a:spLocks noGrp="1"/>
          </p:cNvSpPr>
          <p:nvPr>
            <p:ph type="dt" sz="half" idx="10"/>
          </p:nvPr>
        </p:nvSpPr>
        <p:spPr/>
        <p:txBody>
          <a:bodyPr/>
          <a:lstStyle/>
          <a:p>
            <a:fld id="{DE74C4DA-ADE0-4FF0-BA98-CD50FECD1E1E}" type="datetimeFigureOut">
              <a:rPr lang="en-US" smtClean="0"/>
              <a:t>4/19/2022</a:t>
            </a:fld>
            <a:endParaRPr lang="en-US"/>
          </a:p>
        </p:txBody>
      </p:sp>
      <p:sp>
        <p:nvSpPr>
          <p:cNvPr id="5" name="Footer Placeholder 4">
            <a:extLst>
              <a:ext uri="{FF2B5EF4-FFF2-40B4-BE49-F238E27FC236}">
                <a16:creationId xmlns:a16="http://schemas.microsoft.com/office/drawing/2014/main" id="{71B231C1-0562-445E-B721-140CA50CE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DCC00-B7BD-4DFD-9B17-2993D34064CB}"/>
              </a:ext>
            </a:extLst>
          </p:cNvPr>
          <p:cNvSpPr>
            <a:spLocks noGrp="1"/>
          </p:cNvSpPr>
          <p:nvPr>
            <p:ph type="sldNum" sz="quarter" idx="12"/>
          </p:nvPr>
        </p:nvSpPr>
        <p:spPr/>
        <p:txBody>
          <a:bodyPr/>
          <a:lstStyle/>
          <a:p>
            <a:fld id="{4B291067-0F1E-474D-9BE5-38FF84CEF38D}" type="slidenum">
              <a:rPr lang="en-US" smtClean="0"/>
              <a:t>‹#›</a:t>
            </a:fld>
            <a:endParaRPr lang="en-US"/>
          </a:p>
        </p:txBody>
      </p:sp>
    </p:spTree>
    <p:extLst>
      <p:ext uri="{BB962C8B-B14F-4D97-AF65-F5344CB8AC3E}">
        <p14:creationId xmlns:p14="http://schemas.microsoft.com/office/powerpoint/2010/main" val="1369638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D0BBF-19D0-4616-B4F5-5B4D4FBDC0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C35C8B-6B5B-4583-BA5A-71E3E27EF5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7CB95-5C42-4126-8384-D13D894EBE19}"/>
              </a:ext>
            </a:extLst>
          </p:cNvPr>
          <p:cNvSpPr>
            <a:spLocks noGrp="1"/>
          </p:cNvSpPr>
          <p:nvPr>
            <p:ph type="dt" sz="half" idx="10"/>
          </p:nvPr>
        </p:nvSpPr>
        <p:spPr/>
        <p:txBody>
          <a:bodyPr/>
          <a:lstStyle/>
          <a:p>
            <a:fld id="{DE74C4DA-ADE0-4FF0-BA98-CD50FECD1E1E}" type="datetimeFigureOut">
              <a:rPr lang="en-US" smtClean="0"/>
              <a:t>4/19/2022</a:t>
            </a:fld>
            <a:endParaRPr lang="en-US"/>
          </a:p>
        </p:txBody>
      </p:sp>
      <p:sp>
        <p:nvSpPr>
          <p:cNvPr id="5" name="Footer Placeholder 4">
            <a:extLst>
              <a:ext uri="{FF2B5EF4-FFF2-40B4-BE49-F238E27FC236}">
                <a16:creationId xmlns:a16="http://schemas.microsoft.com/office/drawing/2014/main" id="{BEF5E25D-308C-47E4-BE98-021AFBC50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BD63F-A478-468B-A731-F2CD3564E8CA}"/>
              </a:ext>
            </a:extLst>
          </p:cNvPr>
          <p:cNvSpPr>
            <a:spLocks noGrp="1"/>
          </p:cNvSpPr>
          <p:nvPr>
            <p:ph type="sldNum" sz="quarter" idx="12"/>
          </p:nvPr>
        </p:nvSpPr>
        <p:spPr/>
        <p:txBody>
          <a:bodyPr/>
          <a:lstStyle/>
          <a:p>
            <a:fld id="{4B291067-0F1E-474D-9BE5-38FF84CEF38D}" type="slidenum">
              <a:rPr lang="en-US" smtClean="0"/>
              <a:t>‹#›</a:t>
            </a:fld>
            <a:endParaRPr lang="en-US"/>
          </a:p>
        </p:txBody>
      </p:sp>
    </p:spTree>
    <p:extLst>
      <p:ext uri="{BB962C8B-B14F-4D97-AF65-F5344CB8AC3E}">
        <p14:creationId xmlns:p14="http://schemas.microsoft.com/office/powerpoint/2010/main" val="413064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01ED-5712-4D44-BFDB-8A24857C30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421DA0-300E-47F3-9736-93436A8834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95237-6215-422A-8A10-2FA24A0A063D}"/>
              </a:ext>
            </a:extLst>
          </p:cNvPr>
          <p:cNvSpPr>
            <a:spLocks noGrp="1"/>
          </p:cNvSpPr>
          <p:nvPr>
            <p:ph type="dt" sz="half" idx="10"/>
          </p:nvPr>
        </p:nvSpPr>
        <p:spPr/>
        <p:txBody>
          <a:bodyPr/>
          <a:lstStyle/>
          <a:p>
            <a:fld id="{DE74C4DA-ADE0-4FF0-BA98-CD50FECD1E1E}" type="datetimeFigureOut">
              <a:rPr lang="en-US" smtClean="0"/>
              <a:t>4/19/2022</a:t>
            </a:fld>
            <a:endParaRPr lang="en-US"/>
          </a:p>
        </p:txBody>
      </p:sp>
      <p:sp>
        <p:nvSpPr>
          <p:cNvPr id="5" name="Footer Placeholder 4">
            <a:extLst>
              <a:ext uri="{FF2B5EF4-FFF2-40B4-BE49-F238E27FC236}">
                <a16:creationId xmlns:a16="http://schemas.microsoft.com/office/drawing/2014/main" id="{1AE95FCB-5786-4FF3-BC92-E5F7CB39B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71536A-B734-4CCD-9608-CF13C422A87F}"/>
              </a:ext>
            </a:extLst>
          </p:cNvPr>
          <p:cNvSpPr>
            <a:spLocks noGrp="1"/>
          </p:cNvSpPr>
          <p:nvPr>
            <p:ph type="sldNum" sz="quarter" idx="12"/>
          </p:nvPr>
        </p:nvSpPr>
        <p:spPr/>
        <p:txBody>
          <a:bodyPr/>
          <a:lstStyle/>
          <a:p>
            <a:fld id="{4B291067-0F1E-474D-9BE5-38FF84CEF38D}" type="slidenum">
              <a:rPr lang="en-US" smtClean="0"/>
              <a:t>‹#›</a:t>
            </a:fld>
            <a:endParaRPr lang="en-US"/>
          </a:p>
        </p:txBody>
      </p:sp>
    </p:spTree>
    <p:extLst>
      <p:ext uri="{BB962C8B-B14F-4D97-AF65-F5344CB8AC3E}">
        <p14:creationId xmlns:p14="http://schemas.microsoft.com/office/powerpoint/2010/main" val="29578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E18E-631E-4DD1-B165-935C72C8BA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E70290-203B-40E4-AEEA-F3AD57B00A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53DE50-CE24-4790-909C-17109434E3E6}"/>
              </a:ext>
            </a:extLst>
          </p:cNvPr>
          <p:cNvSpPr>
            <a:spLocks noGrp="1"/>
          </p:cNvSpPr>
          <p:nvPr>
            <p:ph type="dt" sz="half" idx="10"/>
          </p:nvPr>
        </p:nvSpPr>
        <p:spPr/>
        <p:txBody>
          <a:bodyPr/>
          <a:lstStyle/>
          <a:p>
            <a:fld id="{DE74C4DA-ADE0-4FF0-BA98-CD50FECD1E1E}" type="datetimeFigureOut">
              <a:rPr lang="en-US" smtClean="0"/>
              <a:t>4/19/2022</a:t>
            </a:fld>
            <a:endParaRPr lang="en-US"/>
          </a:p>
        </p:txBody>
      </p:sp>
      <p:sp>
        <p:nvSpPr>
          <p:cNvPr id="5" name="Footer Placeholder 4">
            <a:extLst>
              <a:ext uri="{FF2B5EF4-FFF2-40B4-BE49-F238E27FC236}">
                <a16:creationId xmlns:a16="http://schemas.microsoft.com/office/drawing/2014/main" id="{9AD1CD50-7659-4F50-A08A-75B25984A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8F669-482A-4E00-9B15-7F48F696EE52}"/>
              </a:ext>
            </a:extLst>
          </p:cNvPr>
          <p:cNvSpPr>
            <a:spLocks noGrp="1"/>
          </p:cNvSpPr>
          <p:nvPr>
            <p:ph type="sldNum" sz="quarter" idx="12"/>
          </p:nvPr>
        </p:nvSpPr>
        <p:spPr/>
        <p:txBody>
          <a:bodyPr/>
          <a:lstStyle/>
          <a:p>
            <a:fld id="{4B291067-0F1E-474D-9BE5-38FF84CEF38D}" type="slidenum">
              <a:rPr lang="en-US" smtClean="0"/>
              <a:t>‹#›</a:t>
            </a:fld>
            <a:endParaRPr lang="en-US"/>
          </a:p>
        </p:txBody>
      </p:sp>
    </p:spTree>
    <p:extLst>
      <p:ext uri="{BB962C8B-B14F-4D97-AF65-F5344CB8AC3E}">
        <p14:creationId xmlns:p14="http://schemas.microsoft.com/office/powerpoint/2010/main" val="137294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183D-C8FB-40E8-A7F7-79FA40A451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2BD90-16CE-4E29-A628-15A13E1F4A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8F537D-3D0B-48F0-B78C-33EE707D4C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F2BA89-E7AB-49A3-AF0F-1E41C0DA9F17}"/>
              </a:ext>
            </a:extLst>
          </p:cNvPr>
          <p:cNvSpPr>
            <a:spLocks noGrp="1"/>
          </p:cNvSpPr>
          <p:nvPr>
            <p:ph type="dt" sz="half" idx="10"/>
          </p:nvPr>
        </p:nvSpPr>
        <p:spPr/>
        <p:txBody>
          <a:bodyPr/>
          <a:lstStyle/>
          <a:p>
            <a:fld id="{DE74C4DA-ADE0-4FF0-BA98-CD50FECD1E1E}" type="datetimeFigureOut">
              <a:rPr lang="en-US" smtClean="0"/>
              <a:t>4/19/2022</a:t>
            </a:fld>
            <a:endParaRPr lang="en-US"/>
          </a:p>
        </p:txBody>
      </p:sp>
      <p:sp>
        <p:nvSpPr>
          <p:cNvPr id="6" name="Footer Placeholder 5">
            <a:extLst>
              <a:ext uri="{FF2B5EF4-FFF2-40B4-BE49-F238E27FC236}">
                <a16:creationId xmlns:a16="http://schemas.microsoft.com/office/drawing/2014/main" id="{890D4BE6-4047-4B5F-AAC6-AF022B2AF1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051BC6-985C-49C0-AF5E-0A3B073D7AB7}"/>
              </a:ext>
            </a:extLst>
          </p:cNvPr>
          <p:cNvSpPr>
            <a:spLocks noGrp="1"/>
          </p:cNvSpPr>
          <p:nvPr>
            <p:ph type="sldNum" sz="quarter" idx="12"/>
          </p:nvPr>
        </p:nvSpPr>
        <p:spPr/>
        <p:txBody>
          <a:bodyPr/>
          <a:lstStyle/>
          <a:p>
            <a:fld id="{4B291067-0F1E-474D-9BE5-38FF84CEF38D}" type="slidenum">
              <a:rPr lang="en-US" smtClean="0"/>
              <a:t>‹#›</a:t>
            </a:fld>
            <a:endParaRPr lang="en-US"/>
          </a:p>
        </p:txBody>
      </p:sp>
    </p:spTree>
    <p:extLst>
      <p:ext uri="{BB962C8B-B14F-4D97-AF65-F5344CB8AC3E}">
        <p14:creationId xmlns:p14="http://schemas.microsoft.com/office/powerpoint/2010/main" val="195681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0B65-9D8F-4888-B7B3-C10803B730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0DF4E3-8F64-4F2A-A1EB-18B1E6976E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B87B02-8A0A-49F7-9C55-8B4DCA11E2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5728A9-FDCB-46F8-8342-65337AFE2A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90BA72-CBC1-481E-9650-D378314444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852BC9-AD3E-4F64-9DA1-50955434207E}"/>
              </a:ext>
            </a:extLst>
          </p:cNvPr>
          <p:cNvSpPr>
            <a:spLocks noGrp="1"/>
          </p:cNvSpPr>
          <p:nvPr>
            <p:ph type="dt" sz="half" idx="10"/>
          </p:nvPr>
        </p:nvSpPr>
        <p:spPr/>
        <p:txBody>
          <a:bodyPr/>
          <a:lstStyle/>
          <a:p>
            <a:fld id="{DE74C4DA-ADE0-4FF0-BA98-CD50FECD1E1E}" type="datetimeFigureOut">
              <a:rPr lang="en-US" smtClean="0"/>
              <a:t>4/19/2022</a:t>
            </a:fld>
            <a:endParaRPr lang="en-US"/>
          </a:p>
        </p:txBody>
      </p:sp>
      <p:sp>
        <p:nvSpPr>
          <p:cNvPr id="8" name="Footer Placeholder 7">
            <a:extLst>
              <a:ext uri="{FF2B5EF4-FFF2-40B4-BE49-F238E27FC236}">
                <a16:creationId xmlns:a16="http://schemas.microsoft.com/office/drawing/2014/main" id="{F20E2561-4369-410D-9585-2B9E65A576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40CA57-F984-467E-A7C3-EC4F7950B1ED}"/>
              </a:ext>
            </a:extLst>
          </p:cNvPr>
          <p:cNvSpPr>
            <a:spLocks noGrp="1"/>
          </p:cNvSpPr>
          <p:nvPr>
            <p:ph type="sldNum" sz="quarter" idx="12"/>
          </p:nvPr>
        </p:nvSpPr>
        <p:spPr/>
        <p:txBody>
          <a:bodyPr/>
          <a:lstStyle/>
          <a:p>
            <a:fld id="{4B291067-0F1E-474D-9BE5-38FF84CEF38D}" type="slidenum">
              <a:rPr lang="en-US" smtClean="0"/>
              <a:t>‹#›</a:t>
            </a:fld>
            <a:endParaRPr lang="en-US"/>
          </a:p>
        </p:txBody>
      </p:sp>
    </p:spTree>
    <p:extLst>
      <p:ext uri="{BB962C8B-B14F-4D97-AF65-F5344CB8AC3E}">
        <p14:creationId xmlns:p14="http://schemas.microsoft.com/office/powerpoint/2010/main" val="4382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C875-5C36-4C87-B009-CEA4BA54D7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388029-7EBC-4F0A-88C1-76A4632E798A}"/>
              </a:ext>
            </a:extLst>
          </p:cNvPr>
          <p:cNvSpPr>
            <a:spLocks noGrp="1"/>
          </p:cNvSpPr>
          <p:nvPr>
            <p:ph type="dt" sz="half" idx="10"/>
          </p:nvPr>
        </p:nvSpPr>
        <p:spPr/>
        <p:txBody>
          <a:bodyPr/>
          <a:lstStyle/>
          <a:p>
            <a:fld id="{DE74C4DA-ADE0-4FF0-BA98-CD50FECD1E1E}" type="datetimeFigureOut">
              <a:rPr lang="en-US" smtClean="0"/>
              <a:t>4/19/2022</a:t>
            </a:fld>
            <a:endParaRPr lang="en-US"/>
          </a:p>
        </p:txBody>
      </p:sp>
      <p:sp>
        <p:nvSpPr>
          <p:cNvPr id="4" name="Footer Placeholder 3">
            <a:extLst>
              <a:ext uri="{FF2B5EF4-FFF2-40B4-BE49-F238E27FC236}">
                <a16:creationId xmlns:a16="http://schemas.microsoft.com/office/drawing/2014/main" id="{C494123E-1C96-4A40-AC35-258DB9FD93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6DF239-0650-4461-8F85-C03978737A1E}"/>
              </a:ext>
            </a:extLst>
          </p:cNvPr>
          <p:cNvSpPr>
            <a:spLocks noGrp="1"/>
          </p:cNvSpPr>
          <p:nvPr>
            <p:ph type="sldNum" sz="quarter" idx="12"/>
          </p:nvPr>
        </p:nvSpPr>
        <p:spPr/>
        <p:txBody>
          <a:bodyPr/>
          <a:lstStyle/>
          <a:p>
            <a:fld id="{4B291067-0F1E-474D-9BE5-38FF84CEF38D}" type="slidenum">
              <a:rPr lang="en-US" smtClean="0"/>
              <a:t>‹#›</a:t>
            </a:fld>
            <a:endParaRPr lang="en-US"/>
          </a:p>
        </p:txBody>
      </p:sp>
    </p:spTree>
    <p:extLst>
      <p:ext uri="{BB962C8B-B14F-4D97-AF65-F5344CB8AC3E}">
        <p14:creationId xmlns:p14="http://schemas.microsoft.com/office/powerpoint/2010/main" val="257615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A8BDC5-AC05-4829-BFFC-C5D61AEC6CCD}"/>
              </a:ext>
            </a:extLst>
          </p:cNvPr>
          <p:cNvSpPr>
            <a:spLocks noGrp="1"/>
          </p:cNvSpPr>
          <p:nvPr>
            <p:ph type="dt" sz="half" idx="10"/>
          </p:nvPr>
        </p:nvSpPr>
        <p:spPr/>
        <p:txBody>
          <a:bodyPr/>
          <a:lstStyle/>
          <a:p>
            <a:fld id="{DE74C4DA-ADE0-4FF0-BA98-CD50FECD1E1E}" type="datetimeFigureOut">
              <a:rPr lang="en-US" smtClean="0"/>
              <a:t>4/19/2022</a:t>
            </a:fld>
            <a:endParaRPr lang="en-US"/>
          </a:p>
        </p:txBody>
      </p:sp>
      <p:sp>
        <p:nvSpPr>
          <p:cNvPr id="3" name="Footer Placeholder 2">
            <a:extLst>
              <a:ext uri="{FF2B5EF4-FFF2-40B4-BE49-F238E27FC236}">
                <a16:creationId xmlns:a16="http://schemas.microsoft.com/office/drawing/2014/main" id="{390617C5-0420-458C-A1CC-21720C54F8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5516D6-1EB9-4CA6-930D-A5C409D91686}"/>
              </a:ext>
            </a:extLst>
          </p:cNvPr>
          <p:cNvSpPr>
            <a:spLocks noGrp="1"/>
          </p:cNvSpPr>
          <p:nvPr>
            <p:ph type="sldNum" sz="quarter" idx="12"/>
          </p:nvPr>
        </p:nvSpPr>
        <p:spPr/>
        <p:txBody>
          <a:bodyPr/>
          <a:lstStyle/>
          <a:p>
            <a:fld id="{4B291067-0F1E-474D-9BE5-38FF84CEF38D}" type="slidenum">
              <a:rPr lang="en-US" smtClean="0"/>
              <a:t>‹#›</a:t>
            </a:fld>
            <a:endParaRPr lang="en-US"/>
          </a:p>
        </p:txBody>
      </p:sp>
    </p:spTree>
    <p:extLst>
      <p:ext uri="{BB962C8B-B14F-4D97-AF65-F5344CB8AC3E}">
        <p14:creationId xmlns:p14="http://schemas.microsoft.com/office/powerpoint/2010/main" val="2986327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3980B-1750-40B3-9A50-264850FBCD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F0B05D-7517-4967-ACAA-0277F5E7CF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6B9E79-1EB2-453D-820C-FC87A2E25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88352E-F7DD-413F-81E4-8381F2EC5395}"/>
              </a:ext>
            </a:extLst>
          </p:cNvPr>
          <p:cNvSpPr>
            <a:spLocks noGrp="1"/>
          </p:cNvSpPr>
          <p:nvPr>
            <p:ph type="dt" sz="half" idx="10"/>
          </p:nvPr>
        </p:nvSpPr>
        <p:spPr/>
        <p:txBody>
          <a:bodyPr/>
          <a:lstStyle/>
          <a:p>
            <a:fld id="{DE74C4DA-ADE0-4FF0-BA98-CD50FECD1E1E}" type="datetimeFigureOut">
              <a:rPr lang="en-US" smtClean="0"/>
              <a:t>4/19/2022</a:t>
            </a:fld>
            <a:endParaRPr lang="en-US"/>
          </a:p>
        </p:txBody>
      </p:sp>
      <p:sp>
        <p:nvSpPr>
          <p:cNvPr id="6" name="Footer Placeholder 5">
            <a:extLst>
              <a:ext uri="{FF2B5EF4-FFF2-40B4-BE49-F238E27FC236}">
                <a16:creationId xmlns:a16="http://schemas.microsoft.com/office/drawing/2014/main" id="{2607472B-8959-4B85-A6B8-C361F69B5D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642B2-D4CD-4499-A22C-073EC1F83FBD}"/>
              </a:ext>
            </a:extLst>
          </p:cNvPr>
          <p:cNvSpPr>
            <a:spLocks noGrp="1"/>
          </p:cNvSpPr>
          <p:nvPr>
            <p:ph type="sldNum" sz="quarter" idx="12"/>
          </p:nvPr>
        </p:nvSpPr>
        <p:spPr/>
        <p:txBody>
          <a:bodyPr/>
          <a:lstStyle/>
          <a:p>
            <a:fld id="{4B291067-0F1E-474D-9BE5-38FF84CEF38D}" type="slidenum">
              <a:rPr lang="en-US" smtClean="0"/>
              <a:t>‹#›</a:t>
            </a:fld>
            <a:endParaRPr lang="en-US"/>
          </a:p>
        </p:txBody>
      </p:sp>
    </p:spTree>
    <p:extLst>
      <p:ext uri="{BB962C8B-B14F-4D97-AF65-F5344CB8AC3E}">
        <p14:creationId xmlns:p14="http://schemas.microsoft.com/office/powerpoint/2010/main" val="93164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600F-462A-4BDF-99DD-9DCF5F9645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64FF1A-44E3-4AD4-BF64-5F4E676C87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8C069D-D6F1-4327-A59A-4A52C52591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C5A6A6-E8BD-4CBD-9677-E00B3BD62B61}"/>
              </a:ext>
            </a:extLst>
          </p:cNvPr>
          <p:cNvSpPr>
            <a:spLocks noGrp="1"/>
          </p:cNvSpPr>
          <p:nvPr>
            <p:ph type="dt" sz="half" idx="10"/>
          </p:nvPr>
        </p:nvSpPr>
        <p:spPr/>
        <p:txBody>
          <a:bodyPr/>
          <a:lstStyle/>
          <a:p>
            <a:fld id="{DE74C4DA-ADE0-4FF0-BA98-CD50FECD1E1E}" type="datetimeFigureOut">
              <a:rPr lang="en-US" smtClean="0"/>
              <a:t>4/19/2022</a:t>
            </a:fld>
            <a:endParaRPr lang="en-US"/>
          </a:p>
        </p:txBody>
      </p:sp>
      <p:sp>
        <p:nvSpPr>
          <p:cNvPr id="6" name="Footer Placeholder 5">
            <a:extLst>
              <a:ext uri="{FF2B5EF4-FFF2-40B4-BE49-F238E27FC236}">
                <a16:creationId xmlns:a16="http://schemas.microsoft.com/office/drawing/2014/main" id="{1A62001D-327D-4B43-9C69-2C541BB5D9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EAC7C-097F-41D6-8219-209C3FF36A94}"/>
              </a:ext>
            </a:extLst>
          </p:cNvPr>
          <p:cNvSpPr>
            <a:spLocks noGrp="1"/>
          </p:cNvSpPr>
          <p:nvPr>
            <p:ph type="sldNum" sz="quarter" idx="12"/>
          </p:nvPr>
        </p:nvSpPr>
        <p:spPr/>
        <p:txBody>
          <a:bodyPr/>
          <a:lstStyle/>
          <a:p>
            <a:fld id="{4B291067-0F1E-474D-9BE5-38FF84CEF38D}" type="slidenum">
              <a:rPr lang="en-US" smtClean="0"/>
              <a:t>‹#›</a:t>
            </a:fld>
            <a:endParaRPr lang="en-US"/>
          </a:p>
        </p:txBody>
      </p:sp>
    </p:spTree>
    <p:extLst>
      <p:ext uri="{BB962C8B-B14F-4D97-AF65-F5344CB8AC3E}">
        <p14:creationId xmlns:p14="http://schemas.microsoft.com/office/powerpoint/2010/main" val="261963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FCE558-0EC9-4C7B-A195-8C01ACDCBF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FDD32E-EB03-4174-9048-C792C0861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898FA-9A44-4AF6-ADAB-8BE3CD646B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4C4DA-ADE0-4FF0-BA98-CD50FECD1E1E}" type="datetimeFigureOut">
              <a:rPr lang="en-US" smtClean="0"/>
              <a:t>4/19/2022</a:t>
            </a:fld>
            <a:endParaRPr lang="en-US"/>
          </a:p>
        </p:txBody>
      </p:sp>
      <p:sp>
        <p:nvSpPr>
          <p:cNvPr id="5" name="Footer Placeholder 4">
            <a:extLst>
              <a:ext uri="{FF2B5EF4-FFF2-40B4-BE49-F238E27FC236}">
                <a16:creationId xmlns:a16="http://schemas.microsoft.com/office/drawing/2014/main" id="{8E3A9A60-3ACA-4CE4-B79F-E8F3BE70BB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28FA84-C067-45A9-BCAB-756FFF26A1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91067-0F1E-474D-9BE5-38FF84CEF38D}" type="slidenum">
              <a:rPr lang="en-US" smtClean="0"/>
              <a:t>‹#›</a:t>
            </a:fld>
            <a:endParaRPr lang="en-US"/>
          </a:p>
        </p:txBody>
      </p:sp>
    </p:spTree>
    <p:extLst>
      <p:ext uri="{BB962C8B-B14F-4D97-AF65-F5344CB8AC3E}">
        <p14:creationId xmlns:p14="http://schemas.microsoft.com/office/powerpoint/2010/main" val="1743225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5955E-C03E-47FF-BBBA-5BF4C9C39E74}"/>
              </a:ext>
            </a:extLst>
          </p:cNvPr>
          <p:cNvSpPr>
            <a:spLocks noGrp="1"/>
          </p:cNvSpPr>
          <p:nvPr>
            <p:ph type="ctrTitle"/>
          </p:nvPr>
        </p:nvSpPr>
        <p:spPr/>
        <p:txBody>
          <a:bodyPr/>
          <a:lstStyle/>
          <a:p>
            <a:r>
              <a:rPr lang="en-US" dirty="0"/>
              <a:t>NETW211 Final</a:t>
            </a:r>
          </a:p>
        </p:txBody>
      </p:sp>
      <p:sp>
        <p:nvSpPr>
          <p:cNvPr id="3" name="Subtitle 2">
            <a:extLst>
              <a:ext uri="{FF2B5EF4-FFF2-40B4-BE49-F238E27FC236}">
                <a16:creationId xmlns:a16="http://schemas.microsoft.com/office/drawing/2014/main" id="{C676D07A-278E-4EA0-8B38-AD57BB701205}"/>
              </a:ext>
            </a:extLst>
          </p:cNvPr>
          <p:cNvSpPr>
            <a:spLocks noGrp="1"/>
          </p:cNvSpPr>
          <p:nvPr>
            <p:ph type="subTitle" idx="1"/>
          </p:nvPr>
        </p:nvSpPr>
        <p:spPr/>
        <p:txBody>
          <a:bodyPr/>
          <a:lstStyle/>
          <a:p>
            <a:r>
              <a:rPr lang="en-US" dirty="0"/>
              <a:t>By William L. Call</a:t>
            </a:r>
          </a:p>
        </p:txBody>
      </p:sp>
    </p:spTree>
    <p:extLst>
      <p:ext uri="{BB962C8B-B14F-4D97-AF65-F5344CB8AC3E}">
        <p14:creationId xmlns:p14="http://schemas.microsoft.com/office/powerpoint/2010/main" val="2611534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63D77D5-B59F-4BA7-B980-B0BE4C0C52AE}"/>
              </a:ext>
            </a:extLst>
          </p:cNvPr>
          <p:cNvPicPr>
            <a:picLocks noGrp="1" noChangeAspect="1"/>
          </p:cNvPicPr>
          <p:nvPr>
            <p:ph idx="1"/>
          </p:nvPr>
        </p:nvPicPr>
        <p:blipFill>
          <a:blip r:embed="rId2"/>
          <a:stretch>
            <a:fillRect/>
          </a:stretch>
        </p:blipFill>
        <p:spPr>
          <a:xfrm>
            <a:off x="4495800" y="1923205"/>
            <a:ext cx="5410200" cy="3041752"/>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09800" y="2514601"/>
            <a:ext cx="2133600" cy="16001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Properties</a:t>
            </a:r>
            <a:r>
              <a:rPr lang="en-US" sz="1600" dirty="0"/>
              <a:t> section of the </a:t>
            </a:r>
            <a:r>
              <a:rPr lang="en-US" sz="1600" b="1" i="1" dirty="0"/>
              <a:t>Subnet1-VM</a:t>
            </a:r>
            <a:r>
              <a:rPr lang="en-US" sz="1600" dirty="0"/>
              <a:t> page, showing the networking and size information of the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095500" y="808383"/>
            <a:ext cx="2362200" cy="16001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latin typeface="+mn-lt"/>
                <a:ea typeface="+mn-ea"/>
                <a:cs typeface="+mn-cs"/>
              </a:rPr>
              <a:t>Deploying VMs into Subnets cont’d</a:t>
            </a:r>
          </a:p>
        </p:txBody>
      </p:sp>
    </p:spTree>
    <p:extLst>
      <p:ext uri="{BB962C8B-B14F-4D97-AF65-F5344CB8AC3E}">
        <p14:creationId xmlns:p14="http://schemas.microsoft.com/office/powerpoint/2010/main" val="300054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B1DBBCD-78B0-4A2E-814A-351EE0300357}"/>
              </a:ext>
            </a:extLst>
          </p:cNvPr>
          <p:cNvPicPr>
            <a:picLocks noGrp="1" noChangeAspect="1"/>
          </p:cNvPicPr>
          <p:nvPr>
            <p:ph idx="1"/>
          </p:nvPr>
        </p:nvPicPr>
        <p:blipFill>
          <a:blip r:embed="rId2"/>
          <a:stretch>
            <a:fillRect/>
          </a:stretch>
        </p:blipFill>
        <p:spPr>
          <a:xfrm>
            <a:off x="4495800" y="1923205"/>
            <a:ext cx="5410200" cy="3041752"/>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2552700"/>
            <a:ext cx="2286000" cy="24003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topology diagram of your </a:t>
            </a:r>
            <a:r>
              <a:rPr lang="en-US" sz="1600" dirty="0" err="1"/>
              <a:t>VNet</a:t>
            </a:r>
            <a:r>
              <a:rPr lang="en-US" sz="1600" dirty="0"/>
              <a:t> (</a:t>
            </a:r>
            <a:r>
              <a:rPr lang="en-US" sz="1600" i="1" dirty="0"/>
              <a:t>NETW211-VNet-Your Initials</a:t>
            </a:r>
            <a:r>
              <a:rPr lang="en-US" sz="1600" dirty="0"/>
              <a:t>) with two subnets (</a:t>
            </a:r>
            <a:r>
              <a:rPr lang="en-US" sz="1600" i="1" dirty="0"/>
              <a:t>Subnet0</a:t>
            </a:r>
            <a:r>
              <a:rPr lang="en-US" sz="1600" dirty="0"/>
              <a:t> and </a:t>
            </a:r>
            <a:r>
              <a:rPr lang="en-US" sz="1600" i="1" dirty="0"/>
              <a:t>Subnet1</a:t>
            </a:r>
            <a:r>
              <a:rPr lang="en-US" sz="1600" dirty="0"/>
              <a:t>) and one VM in each subnet (</a:t>
            </a:r>
            <a:r>
              <a:rPr lang="en-US" sz="1600" i="1" dirty="0"/>
              <a:t>Subnet0-VM</a:t>
            </a:r>
            <a:r>
              <a:rPr lang="en-US" sz="1600" dirty="0"/>
              <a:t> and </a:t>
            </a:r>
            <a:r>
              <a:rPr lang="en-US" sz="1600" i="1" dirty="0"/>
              <a:t>Subnet1-VM</a:t>
            </a:r>
            <a:r>
              <a:rPr lang="en-US" sz="1600" dirty="0"/>
              <a:t>).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057400" y="838200"/>
            <a:ext cx="2362200" cy="16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latin typeface="+mn-lt"/>
                <a:ea typeface="+mn-ea"/>
                <a:cs typeface="+mn-cs"/>
              </a:rPr>
              <a:t>Deploying VMs into Subnets cont’d</a:t>
            </a:r>
          </a:p>
        </p:txBody>
      </p:sp>
    </p:spTree>
    <p:extLst>
      <p:ext uri="{BB962C8B-B14F-4D97-AF65-F5344CB8AC3E}">
        <p14:creationId xmlns:p14="http://schemas.microsoft.com/office/powerpoint/2010/main" val="2251769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8BC25CF-7FC1-4CE8-B414-A827A2E8838B}"/>
              </a:ext>
            </a:extLst>
          </p:cNvPr>
          <p:cNvPicPr>
            <a:picLocks noGrp="1" noChangeAspect="1"/>
          </p:cNvPicPr>
          <p:nvPr>
            <p:ph idx="1"/>
          </p:nvPr>
        </p:nvPicPr>
        <p:blipFill>
          <a:blip r:embed="rId2"/>
          <a:stretch>
            <a:fillRect/>
          </a:stretch>
        </p:blipFill>
        <p:spPr>
          <a:xfrm>
            <a:off x="4495800" y="1923205"/>
            <a:ext cx="5410200" cy="3041752"/>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2971800"/>
            <a:ext cx="2286000" cy="2133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ipconfig</a:t>
            </a:r>
            <a:r>
              <a:rPr lang="en-US" sz="1600" dirty="0"/>
              <a:t> and </a:t>
            </a:r>
            <a:r>
              <a:rPr lang="en-US" sz="1600" i="1" dirty="0"/>
              <a:t>ping </a:t>
            </a:r>
            <a:r>
              <a:rPr lang="en-US" sz="1600" i="1" dirty="0" err="1"/>
              <a:t>x.x.x.x</a:t>
            </a:r>
            <a:r>
              <a:rPr lang="en-US" sz="1600" dirty="0"/>
              <a:t> results in the command prompt window, including the </a:t>
            </a:r>
            <a:r>
              <a:rPr lang="en-US" sz="1600" b="1" i="1" dirty="0"/>
              <a:t>Subnet1</a:t>
            </a:r>
            <a:r>
              <a:rPr lang="en-US" sz="1600" i="1" dirty="0"/>
              <a:t>-VM – </a:t>
            </a:r>
            <a:r>
              <a:rPr lang="en-US" sz="1600" i="1" dirty="0" err="1"/>
              <a:t>x.x.x.x</a:t>
            </a:r>
            <a:r>
              <a:rPr lang="en-US" sz="1600" i="1" dirty="0"/>
              <a:t> – </a:t>
            </a:r>
            <a:r>
              <a:rPr lang="en-US" sz="1600" i="1" dirty="0" err="1"/>
              <a:t>Romote</a:t>
            </a:r>
            <a:r>
              <a:rPr lang="en-US" sz="1600" i="1" dirty="0"/>
              <a:t> Desktop Connection </a:t>
            </a:r>
            <a:r>
              <a:rPr lang="en-US" sz="1600" dirty="0"/>
              <a:t>window title.</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057400" y="990600"/>
            <a:ext cx="2286000" cy="167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rPr>
              <a:t>Verifying Connectivity between VMs</a:t>
            </a:r>
          </a:p>
          <a:p>
            <a:pPr lvl="0"/>
            <a:r>
              <a:rPr lang="en-US" sz="2800" dirty="0">
                <a:solidFill>
                  <a:schemeClr val="dk1"/>
                </a:solidFill>
              </a:rPr>
              <a:t>cont’d</a:t>
            </a:r>
          </a:p>
        </p:txBody>
      </p:sp>
    </p:spTree>
    <p:extLst>
      <p:ext uri="{BB962C8B-B14F-4D97-AF65-F5344CB8AC3E}">
        <p14:creationId xmlns:p14="http://schemas.microsoft.com/office/powerpoint/2010/main" val="685608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A20C521-FC3D-4867-93F9-3BB1C1CA3C20}"/>
              </a:ext>
            </a:extLst>
          </p:cNvPr>
          <p:cNvPicPr>
            <a:picLocks noGrp="1" noChangeAspect="1"/>
          </p:cNvPicPr>
          <p:nvPr>
            <p:ph idx="1"/>
          </p:nvPr>
        </p:nvPicPr>
        <p:blipFill>
          <a:blip r:embed="rId2"/>
          <a:stretch>
            <a:fillRect/>
          </a:stretch>
        </p:blipFill>
        <p:spPr>
          <a:xfrm>
            <a:off x="4495800" y="1923205"/>
            <a:ext cx="5410200" cy="3041752"/>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33600" y="2590800"/>
            <a:ext cx="2286000" cy="2133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ipconfig</a:t>
            </a:r>
            <a:r>
              <a:rPr lang="en-US" sz="1600" dirty="0"/>
              <a:t> and </a:t>
            </a:r>
            <a:r>
              <a:rPr lang="en-US" sz="1600" i="1" dirty="0"/>
              <a:t>ping </a:t>
            </a:r>
            <a:r>
              <a:rPr lang="en-US" sz="1600" i="1" dirty="0" err="1"/>
              <a:t>x.x.x.x</a:t>
            </a:r>
            <a:r>
              <a:rPr lang="en-US" sz="1600" dirty="0"/>
              <a:t> results in the command prompt window, including the </a:t>
            </a:r>
            <a:r>
              <a:rPr lang="en-US" sz="1600" b="1" i="1" dirty="0"/>
              <a:t>Subnet0</a:t>
            </a:r>
            <a:r>
              <a:rPr lang="en-US" sz="1600" i="1" dirty="0"/>
              <a:t>-VM – </a:t>
            </a:r>
            <a:r>
              <a:rPr lang="en-US" sz="1600" i="1" dirty="0" err="1"/>
              <a:t>x.x.x.x</a:t>
            </a:r>
            <a:r>
              <a:rPr lang="en-US" sz="1600" i="1" dirty="0"/>
              <a:t> – </a:t>
            </a:r>
            <a:r>
              <a:rPr lang="en-US" sz="1600" i="1" dirty="0" err="1"/>
              <a:t>Romote</a:t>
            </a:r>
            <a:r>
              <a:rPr lang="en-US" sz="1600" i="1" dirty="0"/>
              <a:t> Desktop Connection </a:t>
            </a:r>
            <a:r>
              <a:rPr lang="en-US" sz="1600" dirty="0"/>
              <a:t>window title.</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057400" y="838200"/>
            <a:ext cx="2286000" cy="167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rPr>
              <a:t>Verifying Connectivity between VMs</a:t>
            </a:r>
          </a:p>
        </p:txBody>
      </p:sp>
    </p:spTree>
    <p:extLst>
      <p:ext uri="{BB962C8B-B14F-4D97-AF65-F5344CB8AC3E}">
        <p14:creationId xmlns:p14="http://schemas.microsoft.com/office/powerpoint/2010/main" val="492167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A9EE6-7B42-4BB3-8F60-E4B0CE73050D}"/>
              </a:ext>
            </a:extLst>
          </p:cNvPr>
          <p:cNvSpPr>
            <a:spLocks noGrp="1"/>
          </p:cNvSpPr>
          <p:nvPr>
            <p:ph type="title"/>
          </p:nvPr>
        </p:nvSpPr>
        <p:spPr/>
        <p:txBody>
          <a:bodyPr/>
          <a:lstStyle/>
          <a:p>
            <a:r>
              <a:rPr lang="en-US" dirty="0"/>
              <a:t>Third project </a:t>
            </a:r>
          </a:p>
        </p:txBody>
      </p:sp>
      <p:sp>
        <p:nvSpPr>
          <p:cNvPr id="3" name="Content Placeholder 2">
            <a:extLst>
              <a:ext uri="{FF2B5EF4-FFF2-40B4-BE49-F238E27FC236}">
                <a16:creationId xmlns:a16="http://schemas.microsoft.com/office/drawing/2014/main" id="{09829C18-7731-401A-BECE-8E6937E93334}"/>
              </a:ext>
            </a:extLst>
          </p:cNvPr>
          <p:cNvSpPr>
            <a:spLocks noGrp="1"/>
          </p:cNvSpPr>
          <p:nvPr>
            <p:ph idx="1"/>
          </p:nvPr>
        </p:nvSpPr>
        <p:spPr/>
        <p:txBody>
          <a:bodyPr/>
          <a:lstStyle/>
          <a:p>
            <a:pPr marL="0" indent="0">
              <a:buNone/>
            </a:pPr>
            <a:r>
              <a:rPr lang="en-US" dirty="0"/>
              <a:t>For this third project we had to learn to work with cloud storage </a:t>
            </a:r>
          </a:p>
        </p:txBody>
      </p:sp>
    </p:spTree>
    <p:extLst>
      <p:ext uri="{BB962C8B-B14F-4D97-AF65-F5344CB8AC3E}">
        <p14:creationId xmlns:p14="http://schemas.microsoft.com/office/powerpoint/2010/main" val="111021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72D01D0-F004-422B-91AB-CBBD55BF384E}"/>
              </a:ext>
            </a:extLst>
          </p:cNvPr>
          <p:cNvPicPr>
            <a:picLocks noGrp="1" noChangeAspect="1"/>
          </p:cNvPicPr>
          <p:nvPr>
            <p:ph idx="1"/>
          </p:nvPr>
        </p:nvPicPr>
        <p:blipFill>
          <a:blip r:embed="rId2"/>
          <a:stretch>
            <a:fillRect/>
          </a:stretch>
        </p:blipFill>
        <p:spPr>
          <a:xfrm>
            <a:off x="4495800" y="1905000"/>
            <a:ext cx="5410200" cy="3041752"/>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4100" y="2362200"/>
            <a:ext cx="1866900" cy="2286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browser window with the image uploaded from your local computer and the URL on top of the window.</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990600"/>
            <a:ext cx="2209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Uploading and Accessing a File</a:t>
            </a:r>
          </a:p>
        </p:txBody>
      </p:sp>
    </p:spTree>
    <p:extLst>
      <p:ext uri="{BB962C8B-B14F-4D97-AF65-F5344CB8AC3E}">
        <p14:creationId xmlns:p14="http://schemas.microsoft.com/office/powerpoint/2010/main" val="496557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2363788" y="1752600"/>
            <a:ext cx="7313612" cy="411638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What does the access tier setting do? What are the Azure blob storage access tiers? </a:t>
            </a:r>
          </a:p>
          <a:p>
            <a:r>
              <a:rPr lang="en-US" sz="1600" dirty="0"/>
              <a:t>Answer here: There are three tiers Hot, Cold, and Archive. They are the three different kind of storage systems you can have with Azure.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References:</a:t>
            </a:r>
          </a:p>
          <a:p>
            <a:r>
              <a:rPr lang="en-US" sz="1600" dirty="0"/>
              <a:t>1. https://docs.microsoft.com/en-us/azure/storage/blobs/access-tiers-overview</a:t>
            </a:r>
          </a:p>
          <a:p>
            <a:r>
              <a:rPr lang="en-US" sz="1600" dirty="0"/>
              <a:t>2.</a:t>
            </a:r>
          </a:p>
          <a:p>
            <a:endParaRPr lang="en-US" sz="1600" dirty="0"/>
          </a:p>
          <a:p>
            <a:endParaRPr lang="en-US" sz="1600" dirty="0"/>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387355" y="905776"/>
            <a:ext cx="5486400" cy="566738"/>
          </a:xfrm>
        </p:spPr>
        <p:txBody>
          <a:bodyPr>
            <a:noAutofit/>
          </a:bodyPr>
          <a:lstStyle/>
          <a:p>
            <a:r>
              <a:rPr lang="en-US" sz="2800" dirty="0"/>
              <a:t>Question</a:t>
            </a:r>
          </a:p>
        </p:txBody>
      </p:sp>
    </p:spTree>
    <p:extLst>
      <p:ext uri="{BB962C8B-B14F-4D97-AF65-F5344CB8AC3E}">
        <p14:creationId xmlns:p14="http://schemas.microsoft.com/office/powerpoint/2010/main" val="2029500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3A5CF47-E225-4D38-B8D0-8944112C18C3}"/>
              </a:ext>
            </a:extLst>
          </p:cNvPr>
          <p:cNvPicPr>
            <a:picLocks noGrp="1" noChangeAspect="1"/>
          </p:cNvPicPr>
          <p:nvPr>
            <p:ph idx="1"/>
          </p:nvPr>
        </p:nvPicPr>
        <p:blipFill>
          <a:blip r:embed="rId2"/>
          <a:stretch>
            <a:fillRect/>
          </a:stretch>
        </p:blipFill>
        <p:spPr>
          <a:xfrm>
            <a:off x="4495800" y="1923205"/>
            <a:ext cx="5410200" cy="3041752"/>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4100" y="2362200"/>
            <a:ext cx="1790700" cy="2286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browser window with the “</a:t>
            </a:r>
            <a:r>
              <a:rPr lang="en-US" sz="1600" i="1" dirty="0"/>
              <a:t>This is the original version. –Your Initials</a:t>
            </a:r>
            <a:r>
              <a:rPr lang="en-US" sz="1600" dirty="0"/>
              <a:t>” message and the URL on top of the window</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990600"/>
            <a:ext cx="2209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Creating Blob Snapshots</a:t>
            </a:r>
          </a:p>
        </p:txBody>
      </p:sp>
    </p:spTree>
    <p:extLst>
      <p:ext uri="{BB962C8B-B14F-4D97-AF65-F5344CB8AC3E}">
        <p14:creationId xmlns:p14="http://schemas.microsoft.com/office/powerpoint/2010/main" val="3792505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B10A6EB-DFF4-4F4E-8AAC-7ACBA13732A0}"/>
              </a:ext>
            </a:extLst>
          </p:cNvPr>
          <p:cNvPicPr>
            <a:picLocks noGrp="1" noChangeAspect="1"/>
          </p:cNvPicPr>
          <p:nvPr>
            <p:ph idx="1"/>
          </p:nvPr>
        </p:nvPicPr>
        <p:blipFill>
          <a:blip r:embed="rId2"/>
          <a:stretch>
            <a:fillRect/>
          </a:stretch>
        </p:blipFill>
        <p:spPr>
          <a:xfrm>
            <a:off x="4495800" y="1923205"/>
            <a:ext cx="5410200" cy="3041752"/>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4100" y="2362200"/>
            <a:ext cx="1866900" cy="2286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browser window with the “</a:t>
            </a:r>
            <a:r>
              <a:rPr lang="en-US" sz="1600" i="1" dirty="0"/>
              <a:t>This is the first revised version. –Your Initials</a:t>
            </a:r>
            <a:r>
              <a:rPr lang="en-US" sz="1600" dirty="0"/>
              <a:t>” message and the URL on top of the window.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990600"/>
            <a:ext cx="2209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Enabling Blob Versioning</a:t>
            </a:r>
          </a:p>
        </p:txBody>
      </p:sp>
    </p:spTree>
    <p:extLst>
      <p:ext uri="{BB962C8B-B14F-4D97-AF65-F5344CB8AC3E}">
        <p14:creationId xmlns:p14="http://schemas.microsoft.com/office/powerpoint/2010/main" val="1839967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552D-38D3-420C-931D-35DF283D2798}"/>
              </a:ext>
            </a:extLst>
          </p:cNvPr>
          <p:cNvSpPr>
            <a:spLocks noGrp="1"/>
          </p:cNvSpPr>
          <p:nvPr>
            <p:ph type="title"/>
          </p:nvPr>
        </p:nvSpPr>
        <p:spPr/>
        <p:txBody>
          <a:bodyPr/>
          <a:lstStyle/>
          <a:p>
            <a:r>
              <a:rPr lang="en-US" dirty="0"/>
              <a:t>Final Project </a:t>
            </a:r>
          </a:p>
        </p:txBody>
      </p:sp>
      <p:sp>
        <p:nvSpPr>
          <p:cNvPr id="3" name="Content Placeholder 2">
            <a:extLst>
              <a:ext uri="{FF2B5EF4-FFF2-40B4-BE49-F238E27FC236}">
                <a16:creationId xmlns:a16="http://schemas.microsoft.com/office/drawing/2014/main" id="{054CDDE6-E1E6-4494-8E8A-5C7F5BB548FC}"/>
              </a:ext>
            </a:extLst>
          </p:cNvPr>
          <p:cNvSpPr>
            <a:spLocks noGrp="1"/>
          </p:cNvSpPr>
          <p:nvPr>
            <p:ph idx="1"/>
          </p:nvPr>
        </p:nvSpPr>
        <p:spPr/>
        <p:txBody>
          <a:bodyPr/>
          <a:lstStyle/>
          <a:p>
            <a:pPr marL="0" indent="0">
              <a:buNone/>
            </a:pPr>
            <a:r>
              <a:rPr lang="en-US" dirty="0"/>
              <a:t>For our last project we had to setup action groups and alerts for our virtual machine that we have been working on. </a:t>
            </a:r>
          </a:p>
        </p:txBody>
      </p:sp>
    </p:spTree>
    <p:extLst>
      <p:ext uri="{BB962C8B-B14F-4D97-AF65-F5344CB8AC3E}">
        <p14:creationId xmlns:p14="http://schemas.microsoft.com/office/powerpoint/2010/main" val="121075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6E4D-BD4D-4631-8504-F65435B96C45}"/>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ED5C2C50-7356-4E11-837E-4F31C6E8DA4F}"/>
              </a:ext>
            </a:extLst>
          </p:cNvPr>
          <p:cNvSpPr>
            <a:spLocks noGrp="1"/>
          </p:cNvSpPr>
          <p:nvPr>
            <p:ph idx="1"/>
          </p:nvPr>
        </p:nvSpPr>
        <p:spPr/>
        <p:txBody>
          <a:bodyPr/>
          <a:lstStyle/>
          <a:p>
            <a:pPr marL="0" indent="0">
              <a:buNone/>
            </a:pPr>
            <a:r>
              <a:rPr lang="en-US" dirty="0"/>
              <a:t>Hello my name is William Call, and I took this class NETW211 during the months of March and April of 2022.  During this course we had the opportunity to learn on how to create virtual machines and how they work. I will be showing you the projects we did through out these two months.  </a:t>
            </a:r>
          </a:p>
        </p:txBody>
      </p:sp>
    </p:spTree>
    <p:extLst>
      <p:ext uri="{BB962C8B-B14F-4D97-AF65-F5344CB8AC3E}">
        <p14:creationId xmlns:p14="http://schemas.microsoft.com/office/powerpoint/2010/main" val="609926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8ED2188-27D0-4AC6-AE5D-CE8DEDC42D7A}"/>
              </a:ext>
            </a:extLst>
          </p:cNvPr>
          <p:cNvPicPr>
            <a:picLocks noGrp="1" noChangeAspect="1"/>
          </p:cNvPicPr>
          <p:nvPr>
            <p:ph idx="1"/>
          </p:nvPr>
        </p:nvPicPr>
        <p:blipFill>
          <a:blip r:embed="rId2"/>
          <a:stretch>
            <a:fillRect/>
          </a:stretch>
        </p:blipFill>
        <p:spPr>
          <a:xfrm>
            <a:off x="4495800" y="1923205"/>
            <a:ext cx="5410200" cy="3041752"/>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4100" y="3124200"/>
            <a:ext cx="1943100" cy="1600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“VM-Status-Change” action group on the </a:t>
            </a:r>
            <a:r>
              <a:rPr lang="en-US" sz="1600" i="1" dirty="0"/>
              <a:t>Manage actions </a:t>
            </a:r>
            <a:r>
              <a:rPr lang="en-US" sz="1600" dirty="0"/>
              <a:t>page. </a:t>
            </a:r>
            <a:endParaRPr lang="en-US" sz="1600" u="sng"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1066800"/>
            <a:ext cx="2057400" cy="1752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dk1"/>
                </a:solidFill>
              </a:rPr>
              <a:t>Setting up an Action Group and Notifications</a:t>
            </a:r>
            <a:endParaRPr lang="en-US" sz="2800" dirty="0"/>
          </a:p>
        </p:txBody>
      </p:sp>
    </p:spTree>
    <p:extLst>
      <p:ext uri="{BB962C8B-B14F-4D97-AF65-F5344CB8AC3E}">
        <p14:creationId xmlns:p14="http://schemas.microsoft.com/office/powerpoint/2010/main" val="2471201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AC69B40-7B66-47DC-A0EF-BFD61D5161B0}"/>
              </a:ext>
            </a:extLst>
          </p:cNvPr>
          <p:cNvPicPr>
            <a:picLocks noGrp="1" noChangeAspect="1"/>
          </p:cNvPicPr>
          <p:nvPr>
            <p:ph idx="1"/>
          </p:nvPr>
        </p:nvPicPr>
        <p:blipFill>
          <a:blip r:embed="rId2"/>
          <a:stretch>
            <a:fillRect/>
          </a:stretch>
        </p:blipFill>
        <p:spPr>
          <a:xfrm>
            <a:off x="4495800" y="1923205"/>
            <a:ext cx="5410200" cy="3041752"/>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24251" y="2362200"/>
            <a:ext cx="2057400" cy="1600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Alert rules</a:t>
            </a:r>
            <a:r>
              <a:rPr lang="en-US" sz="1600" dirty="0"/>
              <a:t> window showing the </a:t>
            </a:r>
            <a:r>
              <a:rPr lang="en-US" sz="1600" i="1" dirty="0"/>
              <a:t>VM-Deallocate</a:t>
            </a:r>
            <a:r>
              <a:rPr lang="en-US" sz="1600" dirty="0"/>
              <a:t> and </a:t>
            </a:r>
            <a:r>
              <a:rPr lang="en-US" sz="1600" i="1" dirty="0"/>
              <a:t>VM-Restart</a:t>
            </a:r>
            <a:r>
              <a:rPr lang="en-US" sz="1600" dirty="0"/>
              <a:t> rules.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45272" y="838200"/>
            <a:ext cx="17716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2800" dirty="0">
                <a:solidFill>
                  <a:schemeClr val="dk1"/>
                </a:solidFill>
              </a:rPr>
              <a:t>Setting up Alert Rules</a:t>
            </a:r>
            <a:endParaRPr lang="en-US" sz="2800" dirty="0"/>
          </a:p>
        </p:txBody>
      </p:sp>
    </p:spTree>
    <p:extLst>
      <p:ext uri="{BB962C8B-B14F-4D97-AF65-F5344CB8AC3E}">
        <p14:creationId xmlns:p14="http://schemas.microsoft.com/office/powerpoint/2010/main" val="1415466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0512624-EB2A-446A-B833-862176C1359E}"/>
              </a:ext>
            </a:extLst>
          </p:cNvPr>
          <p:cNvPicPr>
            <a:picLocks noGrp="1" noChangeAspect="1"/>
          </p:cNvPicPr>
          <p:nvPr>
            <p:ph idx="1"/>
          </p:nvPr>
        </p:nvPicPr>
        <p:blipFill>
          <a:blip r:embed="rId2"/>
          <a:stretch>
            <a:fillRect/>
          </a:stretch>
        </p:blipFill>
        <p:spPr>
          <a:xfrm>
            <a:off x="4495800" y="1923205"/>
            <a:ext cx="5410200" cy="3041752"/>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46586" y="2209800"/>
            <a:ext cx="2096814" cy="137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‘VM-Restart’ was activated </a:t>
            </a:r>
            <a:r>
              <a:rPr lang="en-US" sz="1600" dirty="0"/>
              <a:t>email message with the date and time of the alert.</a:t>
            </a:r>
            <a:endParaRPr lang="en-US" sz="1600" u="sng"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09800" y="9906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2800" dirty="0">
                <a:solidFill>
                  <a:schemeClr val="dk1"/>
                </a:solidFill>
              </a:rPr>
              <a:t>Testing Alerts</a:t>
            </a:r>
            <a:endParaRPr lang="en-US" sz="2800" dirty="0"/>
          </a:p>
        </p:txBody>
      </p:sp>
    </p:spTree>
    <p:extLst>
      <p:ext uri="{BB962C8B-B14F-4D97-AF65-F5344CB8AC3E}">
        <p14:creationId xmlns:p14="http://schemas.microsoft.com/office/powerpoint/2010/main" val="2866386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3239C8A-36B7-4C34-91BD-C642640DBAD7}"/>
              </a:ext>
            </a:extLst>
          </p:cNvPr>
          <p:cNvPicPr>
            <a:picLocks noGrp="1" noChangeAspect="1"/>
          </p:cNvPicPr>
          <p:nvPr>
            <p:ph idx="1"/>
          </p:nvPr>
        </p:nvPicPr>
        <p:blipFill>
          <a:blip r:embed="rId2"/>
          <a:stretch>
            <a:fillRect/>
          </a:stretch>
        </p:blipFill>
        <p:spPr>
          <a:xfrm>
            <a:off x="4495800" y="1923205"/>
            <a:ext cx="5410200" cy="3041752"/>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46586" y="2362200"/>
            <a:ext cx="2096814"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‘VM-Deallocate’ was activated </a:t>
            </a:r>
            <a:r>
              <a:rPr lang="en-US" sz="1600" dirty="0"/>
              <a:t>email message with the date and time of the alert.</a:t>
            </a:r>
            <a:endParaRPr lang="en-US" sz="1600" u="sng"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209800" y="9906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2800" dirty="0">
                <a:solidFill>
                  <a:schemeClr val="dk1"/>
                </a:solidFill>
              </a:rPr>
              <a:t>Testing Alerts cont’d</a:t>
            </a:r>
            <a:endParaRPr lang="en-US" sz="2800" dirty="0"/>
          </a:p>
        </p:txBody>
      </p:sp>
    </p:spTree>
    <p:extLst>
      <p:ext uri="{BB962C8B-B14F-4D97-AF65-F5344CB8AC3E}">
        <p14:creationId xmlns:p14="http://schemas.microsoft.com/office/powerpoint/2010/main" val="2235420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6680A-EC52-45ED-A239-5B9C86AC044C}"/>
              </a:ext>
            </a:extLst>
          </p:cNvPr>
          <p:cNvSpPr>
            <a:spLocks noGrp="1"/>
          </p:cNvSpPr>
          <p:nvPr>
            <p:ph type="title"/>
          </p:nvPr>
        </p:nvSpPr>
        <p:spPr/>
        <p:txBody>
          <a:bodyPr/>
          <a:lstStyle/>
          <a:p>
            <a:r>
              <a:rPr lang="en-US" dirty="0"/>
              <a:t>Challenges and Conclusion </a:t>
            </a:r>
          </a:p>
        </p:txBody>
      </p:sp>
      <p:sp>
        <p:nvSpPr>
          <p:cNvPr id="3" name="Content Placeholder 2">
            <a:extLst>
              <a:ext uri="{FF2B5EF4-FFF2-40B4-BE49-F238E27FC236}">
                <a16:creationId xmlns:a16="http://schemas.microsoft.com/office/drawing/2014/main" id="{B45F960F-69C7-4DCA-B9AC-E08D60D2A4E6}"/>
              </a:ext>
            </a:extLst>
          </p:cNvPr>
          <p:cNvSpPr>
            <a:spLocks noGrp="1"/>
          </p:cNvSpPr>
          <p:nvPr>
            <p:ph idx="1"/>
          </p:nvPr>
        </p:nvSpPr>
        <p:spPr/>
        <p:txBody>
          <a:bodyPr/>
          <a:lstStyle/>
          <a:p>
            <a:pPr marL="0" indent="0">
              <a:buNone/>
            </a:pPr>
            <a:r>
              <a:rPr lang="en-US" dirty="0"/>
              <a:t>There where some challenges while taking this class we had a problem with the one of the settings when creating the virtual machine where we had to change our location to another country just so it would work. But overall, it tough me to realize you will never know what could happen in a normal workday in the I.T. </a:t>
            </a:r>
            <a:r>
              <a:rPr lang="en-US"/>
              <a:t>world. </a:t>
            </a:r>
            <a:endParaRPr lang="en-US" dirty="0"/>
          </a:p>
        </p:txBody>
      </p:sp>
    </p:spTree>
    <p:extLst>
      <p:ext uri="{BB962C8B-B14F-4D97-AF65-F5344CB8AC3E}">
        <p14:creationId xmlns:p14="http://schemas.microsoft.com/office/powerpoint/2010/main" val="1633936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9D41-472F-42CE-B538-DF0729E1AC3A}"/>
              </a:ext>
            </a:extLst>
          </p:cNvPr>
          <p:cNvSpPr>
            <a:spLocks noGrp="1"/>
          </p:cNvSpPr>
          <p:nvPr>
            <p:ph type="title"/>
          </p:nvPr>
        </p:nvSpPr>
        <p:spPr/>
        <p:txBody>
          <a:bodyPr/>
          <a:lstStyle/>
          <a:p>
            <a:r>
              <a:rPr lang="en-US" dirty="0"/>
              <a:t>First project </a:t>
            </a:r>
          </a:p>
        </p:txBody>
      </p:sp>
      <p:sp>
        <p:nvSpPr>
          <p:cNvPr id="3" name="Content Placeholder 2">
            <a:extLst>
              <a:ext uri="{FF2B5EF4-FFF2-40B4-BE49-F238E27FC236}">
                <a16:creationId xmlns:a16="http://schemas.microsoft.com/office/drawing/2014/main" id="{5B912C0A-4A80-4792-9088-042B6F2D812E}"/>
              </a:ext>
            </a:extLst>
          </p:cNvPr>
          <p:cNvSpPr>
            <a:spLocks noGrp="1"/>
          </p:cNvSpPr>
          <p:nvPr>
            <p:ph idx="1"/>
          </p:nvPr>
        </p:nvSpPr>
        <p:spPr/>
        <p:txBody>
          <a:bodyPr/>
          <a:lstStyle/>
          <a:p>
            <a:pPr marL="0" indent="0">
              <a:buNone/>
            </a:pPr>
            <a:r>
              <a:rPr lang="en-US" dirty="0"/>
              <a:t>For this first project it was simple we just had to create a virtual machine and connect to it and then delete. </a:t>
            </a:r>
          </a:p>
        </p:txBody>
      </p:sp>
    </p:spTree>
    <p:extLst>
      <p:ext uri="{BB962C8B-B14F-4D97-AF65-F5344CB8AC3E}">
        <p14:creationId xmlns:p14="http://schemas.microsoft.com/office/powerpoint/2010/main" val="1116189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4EF1C3-7BB9-416F-943B-B09495A0C7AF}"/>
              </a:ext>
            </a:extLst>
          </p:cNvPr>
          <p:cNvPicPr>
            <a:picLocks noGrp="1" noChangeAspect="1"/>
          </p:cNvPicPr>
          <p:nvPr>
            <p:ph idx="1"/>
          </p:nvPr>
        </p:nvPicPr>
        <p:blipFill>
          <a:blip r:embed="rId2"/>
          <a:stretch>
            <a:fillRect/>
          </a:stretch>
        </p:blipFill>
        <p:spPr>
          <a:xfrm>
            <a:off x="4495800" y="1923205"/>
            <a:ext cx="5410200" cy="3041752"/>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86001" y="2171700"/>
            <a:ext cx="1943493" cy="20193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NETW211VM</a:t>
            </a:r>
            <a:r>
              <a:rPr lang="en-US" sz="1600" dirty="0"/>
              <a:t> page with information such as the resource group name, subscription, public IP address, etc.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133600" y="7620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latin typeface="+mn-lt"/>
                <a:ea typeface="+mn-ea"/>
                <a:cs typeface="+mn-cs"/>
              </a:rPr>
              <a:t>Deploying a VM in Azure</a:t>
            </a:r>
          </a:p>
        </p:txBody>
      </p:sp>
    </p:spTree>
    <p:extLst>
      <p:ext uri="{BB962C8B-B14F-4D97-AF65-F5344CB8AC3E}">
        <p14:creationId xmlns:p14="http://schemas.microsoft.com/office/powerpoint/2010/main" val="378367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BE6ABD5-D024-475A-AB8B-FEA1CFAF3A94}"/>
              </a:ext>
            </a:extLst>
          </p:cNvPr>
          <p:cNvPicPr>
            <a:picLocks noGrp="1" noChangeAspect="1"/>
          </p:cNvPicPr>
          <p:nvPr>
            <p:ph idx="1"/>
          </p:nvPr>
        </p:nvPicPr>
        <p:blipFill>
          <a:blip r:embed="rId2"/>
          <a:stretch>
            <a:fillRect/>
          </a:stretch>
        </p:blipFill>
        <p:spPr>
          <a:xfrm>
            <a:off x="4495800" y="1923205"/>
            <a:ext cx="5410200" cy="3041752"/>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86000" y="2209801"/>
            <a:ext cx="1981200" cy="22860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PROPERTIES for NETW211VM </a:t>
            </a:r>
            <a:r>
              <a:rPr lang="en-US" sz="1600" dirty="0"/>
              <a:t>page, with the computer name, operating system version, hardware information, etc.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057400" y="8382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rPr>
              <a:t>Connecting to the VM</a:t>
            </a:r>
          </a:p>
        </p:txBody>
      </p:sp>
    </p:spTree>
    <p:extLst>
      <p:ext uri="{BB962C8B-B14F-4D97-AF65-F5344CB8AC3E}">
        <p14:creationId xmlns:p14="http://schemas.microsoft.com/office/powerpoint/2010/main" val="321023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D11A794-0969-4BD8-920C-03828DFFA812}"/>
              </a:ext>
            </a:extLst>
          </p:cNvPr>
          <p:cNvPicPr>
            <a:picLocks noGrp="1" noChangeAspect="1"/>
          </p:cNvPicPr>
          <p:nvPr>
            <p:ph idx="1"/>
          </p:nvPr>
        </p:nvPicPr>
        <p:blipFill>
          <a:blip r:embed="rId2"/>
          <a:stretch>
            <a:fillRect/>
          </a:stretch>
        </p:blipFill>
        <p:spPr>
          <a:xfrm>
            <a:off x="4495800" y="1923205"/>
            <a:ext cx="5410200" cy="3041752"/>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62200" y="2209800"/>
            <a:ext cx="1981200" cy="2362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Resource groups </a:t>
            </a:r>
            <a:r>
              <a:rPr lang="en-US" sz="1600" dirty="0"/>
              <a:t>page, with the </a:t>
            </a:r>
            <a:r>
              <a:rPr lang="en-US" sz="1600" i="1" dirty="0"/>
              <a:t>Azure for Students </a:t>
            </a:r>
            <a:r>
              <a:rPr lang="en-US" sz="1600" dirty="0"/>
              <a:t>subscription selection </a:t>
            </a:r>
            <a:r>
              <a:rPr lang="en-US" sz="1600"/>
              <a:t>and the “</a:t>
            </a:r>
            <a:r>
              <a:rPr lang="en-US" sz="1600" i="1" dirty="0"/>
              <a:t>No resource groups to display</a:t>
            </a:r>
            <a:r>
              <a:rPr lang="en-US" sz="1600" dirty="0"/>
              <a:t>” message.</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057400" y="7620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latin typeface="+mn-lt"/>
                <a:ea typeface="+mn-ea"/>
                <a:cs typeface="+mn-cs"/>
              </a:rPr>
              <a:t>Deleting </a:t>
            </a:r>
          </a:p>
          <a:p>
            <a:pPr lvl="0"/>
            <a:r>
              <a:rPr lang="en-US" sz="2800" dirty="0">
                <a:solidFill>
                  <a:schemeClr val="dk1"/>
                </a:solidFill>
                <a:latin typeface="+mn-lt"/>
                <a:ea typeface="+mn-ea"/>
                <a:cs typeface="+mn-cs"/>
              </a:rPr>
              <a:t>the VM</a:t>
            </a:r>
          </a:p>
        </p:txBody>
      </p:sp>
    </p:spTree>
    <p:extLst>
      <p:ext uri="{BB962C8B-B14F-4D97-AF65-F5344CB8AC3E}">
        <p14:creationId xmlns:p14="http://schemas.microsoft.com/office/powerpoint/2010/main" val="221308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DBC50-F387-4B6C-9EC2-54E4964804E8}"/>
              </a:ext>
            </a:extLst>
          </p:cNvPr>
          <p:cNvSpPr>
            <a:spLocks noGrp="1"/>
          </p:cNvSpPr>
          <p:nvPr>
            <p:ph type="title"/>
          </p:nvPr>
        </p:nvSpPr>
        <p:spPr/>
        <p:txBody>
          <a:bodyPr/>
          <a:lstStyle/>
          <a:p>
            <a:r>
              <a:rPr lang="en-US" dirty="0"/>
              <a:t>Second project </a:t>
            </a:r>
          </a:p>
        </p:txBody>
      </p:sp>
      <p:sp>
        <p:nvSpPr>
          <p:cNvPr id="3" name="Content Placeholder 2">
            <a:extLst>
              <a:ext uri="{FF2B5EF4-FFF2-40B4-BE49-F238E27FC236}">
                <a16:creationId xmlns:a16="http://schemas.microsoft.com/office/drawing/2014/main" id="{13618AF7-E3A5-41B4-82B4-FC3E5FE08F6E}"/>
              </a:ext>
            </a:extLst>
          </p:cNvPr>
          <p:cNvSpPr>
            <a:spLocks noGrp="1"/>
          </p:cNvSpPr>
          <p:nvPr>
            <p:ph idx="1"/>
          </p:nvPr>
        </p:nvSpPr>
        <p:spPr/>
        <p:txBody>
          <a:bodyPr/>
          <a:lstStyle/>
          <a:p>
            <a:pPr marL="0" indent="0">
              <a:buNone/>
            </a:pPr>
            <a:r>
              <a:rPr lang="en-US" dirty="0"/>
              <a:t>For this second project we had a question to answer along with work subnetting with our virtual machine </a:t>
            </a:r>
          </a:p>
        </p:txBody>
      </p:sp>
    </p:spTree>
    <p:extLst>
      <p:ext uri="{BB962C8B-B14F-4D97-AF65-F5344CB8AC3E}">
        <p14:creationId xmlns:p14="http://schemas.microsoft.com/office/powerpoint/2010/main" val="245294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2363788" y="1752600"/>
            <a:ext cx="7313612" cy="42672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342900" indent="-342900">
              <a:buAutoNum type="arabicPeriod"/>
            </a:pPr>
            <a:r>
              <a:rPr lang="en-US" sz="1600" dirty="0"/>
              <a:t>With a /24 network prefix, how many </a:t>
            </a:r>
            <a:r>
              <a:rPr lang="en-US" sz="1600" b="1" dirty="0"/>
              <a:t>usable</a:t>
            </a:r>
            <a:r>
              <a:rPr lang="en-US" sz="1600" dirty="0"/>
              <a:t> IPv4 host addresses are there?</a:t>
            </a:r>
          </a:p>
          <a:p>
            <a:r>
              <a:rPr lang="en-US" sz="1600" dirty="0"/>
              <a:t>Answer here: 254</a:t>
            </a:r>
          </a:p>
          <a:p>
            <a:r>
              <a:rPr lang="en-US" sz="1600" dirty="0"/>
              <a:t> </a:t>
            </a:r>
          </a:p>
          <a:p>
            <a:endParaRPr lang="en-US" sz="1600" dirty="0"/>
          </a:p>
          <a:p>
            <a:endParaRPr lang="en-US" sz="1600" dirty="0"/>
          </a:p>
          <a:p>
            <a:r>
              <a:rPr lang="en-US" sz="1600" dirty="0"/>
              <a:t>2. Why is the number of available IP addresses for Subnet0 (10.0.0.0/24) or Subnet1 (10.0.1.0/24) shown as 251? </a:t>
            </a:r>
          </a:p>
          <a:p>
            <a:r>
              <a:rPr lang="en-US" sz="1600" dirty="0"/>
              <a:t>Answer here:  They us IPv4 address because they ran out of room in the </a:t>
            </a:r>
            <a:r>
              <a:rPr lang="en-US" sz="1600" dirty="0" err="1"/>
              <a:t>usa</a:t>
            </a:r>
            <a:r>
              <a:rPr lang="en-US" sz="1600" dirty="0"/>
              <a:t> so they have to use the IPv4 address because it has more room out of state.</a:t>
            </a:r>
          </a:p>
          <a:p>
            <a:endParaRPr lang="en-US" sz="1600" dirty="0"/>
          </a:p>
          <a:p>
            <a:endParaRPr lang="en-US" sz="1600" dirty="0"/>
          </a:p>
          <a:p>
            <a:endParaRPr lang="en-US" sz="1600" dirty="0"/>
          </a:p>
          <a:p>
            <a:r>
              <a:rPr lang="en-US" sz="1600" dirty="0"/>
              <a:t>References:</a:t>
            </a:r>
          </a:p>
          <a:p>
            <a:r>
              <a:rPr lang="en-US" sz="1600" dirty="0"/>
              <a:t>1.</a:t>
            </a:r>
          </a:p>
          <a:p>
            <a:r>
              <a:rPr lang="en-US" sz="1600" dirty="0"/>
              <a:t>2.</a:t>
            </a:r>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387355" y="905776"/>
            <a:ext cx="5486400" cy="566738"/>
          </a:xfrm>
        </p:spPr>
        <p:txBody>
          <a:bodyPr>
            <a:noAutofit/>
          </a:bodyPr>
          <a:lstStyle/>
          <a:p>
            <a:pPr>
              <a:lnSpc>
                <a:spcPct val="100000"/>
              </a:lnSpc>
              <a:spcBef>
                <a:spcPts val="0"/>
              </a:spcBef>
              <a:defRPr/>
            </a:pPr>
            <a:r>
              <a:rPr lang="en-US" sz="2800" dirty="0">
                <a:solidFill>
                  <a:schemeClr val="dk1"/>
                </a:solidFill>
                <a:latin typeface="+mn-lt"/>
                <a:ea typeface="+mn-ea"/>
                <a:cs typeface="+mn-cs"/>
              </a:rPr>
              <a:t>Creating a </a:t>
            </a:r>
            <a:r>
              <a:rPr lang="en-US" sz="2800" dirty="0" err="1">
                <a:solidFill>
                  <a:schemeClr val="dk1"/>
                </a:solidFill>
                <a:latin typeface="+mn-lt"/>
                <a:ea typeface="+mn-ea"/>
                <a:cs typeface="+mn-cs"/>
              </a:rPr>
              <a:t>VNet</a:t>
            </a:r>
            <a:r>
              <a:rPr lang="en-US" sz="2800" dirty="0">
                <a:solidFill>
                  <a:schemeClr val="dk1"/>
                </a:solidFill>
                <a:latin typeface="+mn-lt"/>
                <a:ea typeface="+mn-ea"/>
                <a:cs typeface="+mn-cs"/>
              </a:rPr>
              <a:t> with Two Subnets</a:t>
            </a:r>
          </a:p>
        </p:txBody>
      </p:sp>
    </p:spTree>
    <p:extLst>
      <p:ext uri="{BB962C8B-B14F-4D97-AF65-F5344CB8AC3E}">
        <p14:creationId xmlns:p14="http://schemas.microsoft.com/office/powerpoint/2010/main" val="9831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5BB82E9-B455-45FB-A24B-562782923BB2}"/>
              </a:ext>
            </a:extLst>
          </p:cNvPr>
          <p:cNvPicPr>
            <a:picLocks noGrp="1" noChangeAspect="1"/>
          </p:cNvPicPr>
          <p:nvPr>
            <p:ph idx="1"/>
          </p:nvPr>
        </p:nvPicPr>
        <p:blipFill>
          <a:blip r:embed="rId2"/>
          <a:stretch>
            <a:fillRect/>
          </a:stretch>
        </p:blipFill>
        <p:spPr>
          <a:xfrm>
            <a:off x="4495800" y="1923205"/>
            <a:ext cx="5410200" cy="3041752"/>
          </a:xfr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171700" y="2209801"/>
            <a:ext cx="2133600" cy="17525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a:t>
            </a:r>
            <a:r>
              <a:rPr lang="en-US" sz="1600" i="1" dirty="0"/>
              <a:t>Properties</a:t>
            </a:r>
            <a:r>
              <a:rPr lang="en-US" sz="1600" dirty="0"/>
              <a:t> section of the </a:t>
            </a:r>
            <a:r>
              <a:rPr lang="en-US" sz="1600" b="1" i="1" dirty="0"/>
              <a:t>Subnet0</a:t>
            </a:r>
            <a:r>
              <a:rPr lang="en-US" sz="1600" i="1" dirty="0"/>
              <a:t>-</a:t>
            </a:r>
            <a:r>
              <a:rPr lang="en-US" sz="1600" b="1" i="1" dirty="0"/>
              <a:t>VM</a:t>
            </a:r>
            <a:r>
              <a:rPr lang="en-US" sz="1600" dirty="0"/>
              <a:t> page, showing the networking and size information of the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057400" y="838200"/>
            <a:ext cx="2362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chemeClr val="dk1"/>
                </a:solidFill>
                <a:latin typeface="+mn-lt"/>
                <a:ea typeface="+mn-ea"/>
                <a:cs typeface="+mn-cs"/>
              </a:rPr>
              <a:t>Deploying VMs into Subnets</a:t>
            </a:r>
          </a:p>
        </p:txBody>
      </p:sp>
    </p:spTree>
    <p:extLst>
      <p:ext uri="{BB962C8B-B14F-4D97-AF65-F5344CB8AC3E}">
        <p14:creationId xmlns:p14="http://schemas.microsoft.com/office/powerpoint/2010/main" val="4294107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831</Words>
  <Application>Microsoft Office PowerPoint</Application>
  <PresentationFormat>Widescreen</PresentationFormat>
  <Paragraphs>73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NETW211 Final</vt:lpstr>
      <vt:lpstr>Introduction</vt:lpstr>
      <vt:lpstr>First project </vt:lpstr>
      <vt:lpstr>PowerPoint Presentation</vt:lpstr>
      <vt:lpstr>PowerPoint Presentation</vt:lpstr>
      <vt:lpstr>PowerPoint Presentation</vt:lpstr>
      <vt:lpstr>Second project </vt:lpstr>
      <vt:lpstr>Creating a VNet with Two Subnets</vt:lpstr>
      <vt:lpstr>PowerPoint Presentation</vt:lpstr>
      <vt:lpstr>PowerPoint Presentation</vt:lpstr>
      <vt:lpstr>PowerPoint Presentation</vt:lpstr>
      <vt:lpstr>PowerPoint Presentation</vt:lpstr>
      <vt:lpstr>PowerPoint Presentation</vt:lpstr>
      <vt:lpstr>Third project </vt:lpstr>
      <vt:lpstr>PowerPoint Presentation</vt:lpstr>
      <vt:lpstr>Question</vt:lpstr>
      <vt:lpstr>PowerPoint Presentation</vt:lpstr>
      <vt:lpstr>PowerPoint Presentation</vt:lpstr>
      <vt:lpstr>Final Project </vt:lpstr>
      <vt:lpstr>PowerPoint Presentation</vt:lpstr>
      <vt:lpstr>PowerPoint Presentation</vt:lpstr>
      <vt:lpstr>PowerPoint Presentation</vt:lpstr>
      <vt:lpstr>PowerPoint Presentation</vt:lpstr>
      <vt:lpstr>Challenges and 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NETW211 Final</dc:title>
  <dc:creator>callwilliam9@gmail.com</dc:creator>
  <cp:lastModifiedBy>callwilliam9@gmail.com</cp:lastModifiedBy>
  <cp:revision>1</cp:revision>
  <dcterms:created xsi:type="dcterms:W3CDTF">2022-04-19T14:02:31Z</dcterms:created>
  <dcterms:modified xsi:type="dcterms:W3CDTF">2022-04-19T14:19:38Z</dcterms:modified>
</cp:coreProperties>
</file>